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337" r:id="rId3"/>
    <p:sldId id="338" r:id="rId4"/>
    <p:sldId id="345" r:id="rId5"/>
    <p:sldId id="346" r:id="rId6"/>
    <p:sldId id="347" r:id="rId7"/>
    <p:sldId id="340" r:id="rId8"/>
    <p:sldId id="341" r:id="rId9"/>
    <p:sldId id="350" r:id="rId10"/>
    <p:sldId id="348" r:id="rId11"/>
    <p:sldId id="342" r:id="rId12"/>
    <p:sldId id="349" r:id="rId13"/>
    <p:sldId id="339" r:id="rId14"/>
    <p:sldId id="34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53407" autoAdjust="0"/>
  </p:normalViewPr>
  <p:slideViewPr>
    <p:cSldViewPr snapToGrid="0">
      <p:cViewPr varScale="1">
        <p:scale>
          <a:sx n="60" d="100"/>
          <a:sy n="60" d="100"/>
        </p:scale>
        <p:origin x="25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3EF29-7507-46D1-BCE7-58F5C14D918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EB10E-1A83-4B28-9620-C7DBA6E898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54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585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interpreteren 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voorgaande pijlers is dit bepalend voor het uiteindelijke waarderen.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746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299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09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101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6636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140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708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572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6587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506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nl-NL" sz="1200" b="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nl-NL" sz="1200" b="0" dirty="0">
              <a:solidFill>
                <a:schemeClr val="bg1"/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297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364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B10E-1A83-4B28-9620-C7DBA6E8983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64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3C2BF-5C95-445B-BA1D-1ACA6CC2A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1BE8F5-D1EB-41E2-9383-B48975F4C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7EED3E-56FD-4EEB-B402-25BCAC4F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16D6B8-7C4D-420C-BB5D-C971E762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0D2FCC-716A-4D7C-ACD3-AB95FD40B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6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4E31C-DE02-41C5-B819-4A39242AC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1F960B7-DE7E-446F-82AD-888369680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486052-F1E5-4644-B623-716B1F56F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D5ED67-A338-475C-A8DE-6D54A96D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EA3C75-68BB-41B5-AEAF-56CF456E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55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DD0BBC4-5A8F-4712-B054-85F062A5D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F83FF5C-A101-47B4-83F3-10AF18246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3647B7-EE97-4F28-9EA9-04693E2E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26EDC9-DB46-4E63-A6B0-EF6432C9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0E07BB-8AE8-497D-9059-06CF8C82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C6841E-EE65-4780-91CB-C1D7B1FC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1AD545-F408-4D17-A759-6BAE7A27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B675BD-67EA-45C5-9C89-CF27D5A6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2F29C5-C213-4F64-8E42-7408DD480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E96E0C-D141-4380-A5B7-0BCE37BE7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0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B65B4-8A22-4918-8197-B9E3F1E3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5B8ACF-3098-4641-BF2D-4C8FDE26E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069A65-932B-46C7-908A-99546730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7B7BD0-26C4-4C7B-8969-8B0A881A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AD7EB6-7143-4C1F-B285-7D089D79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24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3E857-CCED-4EAA-BED4-171699C7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4E2A14-0EFD-4F73-8804-5908606C8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AFC1B7-FA55-4B9A-A9B4-AED2D885C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5F2C87-D402-4561-98BC-F13797CC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E11B26-30AD-4A27-9B67-4BDB2FB9C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BC75FB-8E0C-41F8-8C54-E579F4FE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00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C8B1D-7C54-4AB3-B4BA-9916EF42C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21C675-68FB-4162-895A-09F1F1E21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56D9B1-D89D-46F9-BBDD-3D25497C3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F3E1BA4-B593-4CE5-A21B-2B58246E3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ABF157A-0632-4A44-9E1C-E38B217EE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CBA3EAE-540B-4EA4-A18D-CFDF398CD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DFB3118-967B-43A7-97BE-97F66AC5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7FB1EF9-FB9C-4E42-8AE3-4433CA66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6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098D4-9A68-426E-8F95-CE1B620A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ACB1EA4-C430-443E-864D-EDAA79D9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E388B8-1255-4461-B337-2D9D8818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BF9549B-4C2A-4FD4-B180-5B01298E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42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64B924F-1C76-4F4C-872D-B8000947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4F12612-6FA3-4F78-82E9-4ADD507D0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73420D3-55D5-49CA-9461-4CBA7823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26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E0CC2-4FD4-4134-870C-5DE150B91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AC2D64-0C48-4322-854F-A8DF284E9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2ADD77-36DB-44D1-85F8-E03783A9B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6342541-5958-4A02-8C59-5311CB57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CCF164-05AB-4BE4-954B-16F0F697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B4703D-677A-4EED-BAD4-470B78622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97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A73C2-B24C-40EA-A60D-46585BA2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FCE8234-B336-43FA-812F-B46705722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CF5EE4A-901E-4E45-BA1C-A5795CFF2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AF260D-A1B6-4C1B-98CE-22B1FE1D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E5A438-C25D-42D8-A6EA-118B666C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4D57C7-0014-4792-801E-031A0F80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368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DAFA9B6-C453-462D-9CB8-C7251F8A9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BB871C-6747-4CD0-9C33-1F11E2677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61E315-8648-4137-975A-790E48D32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BE05A-FB2E-4FDF-9373-5EC8A9DE4E1E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EC8CDB-46AA-403C-A913-92390EDB33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AEEC7D-D064-4555-8986-1EFE965AB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AB74-BC1F-4F9C-9118-CB6331C4A1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16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39AE98D-CD18-4807-9831-66E2B0D68E2A}"/>
              </a:ext>
            </a:extLst>
          </p:cNvPr>
          <p:cNvSpPr txBox="1"/>
          <p:nvPr/>
        </p:nvSpPr>
        <p:spPr>
          <a:xfrm>
            <a:off x="2270307" y="914400"/>
            <a:ext cx="7306829" cy="1123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</a:rPr>
              <a:t>Foto- en Videoclub </a:t>
            </a:r>
          </a:p>
          <a:p>
            <a:pPr algn="ctr"/>
            <a:r>
              <a:rPr lang="nl-NL" sz="4800" dirty="0">
                <a:solidFill>
                  <a:schemeClr val="bg1"/>
                </a:solidFill>
              </a:rPr>
              <a:t>Loenen aan de Vecht</a:t>
            </a: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r>
              <a:rPr lang="nl-NL" sz="4800" dirty="0">
                <a:solidFill>
                  <a:schemeClr val="bg1"/>
                </a:solidFill>
              </a:rPr>
              <a:t>19 januari 2023</a:t>
            </a: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r>
              <a:rPr lang="nl-NL" sz="4800" dirty="0">
                <a:solidFill>
                  <a:schemeClr val="bg1"/>
                </a:solidFill>
              </a:rPr>
              <a:t>Verdieping fotobespreking (deel 1)</a:t>
            </a:r>
          </a:p>
          <a:p>
            <a:pPr algn="ctr"/>
            <a:endParaRPr lang="nl-NL" sz="4800" b="1" dirty="0">
              <a:solidFill>
                <a:schemeClr val="bg1"/>
              </a:solidFill>
            </a:endParaRPr>
          </a:p>
          <a:p>
            <a:pPr algn="ctr"/>
            <a:endParaRPr lang="nl-NL" sz="4000" i="1" dirty="0">
              <a:solidFill>
                <a:schemeClr val="bg1"/>
              </a:solidFill>
            </a:endParaRP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endParaRPr lang="nl-NL" sz="4800" dirty="0">
              <a:solidFill>
                <a:schemeClr val="bg1"/>
              </a:solidFill>
            </a:endParaRPr>
          </a:p>
          <a:p>
            <a:pPr algn="ctr"/>
            <a:endParaRPr lang="nl-N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Waarom ‘Interpreteren’?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 De interpretatie is met voorgaande pijlers bepalend voor de uiteindelijke waardering die je voor de foto hebt</a:t>
            </a:r>
          </a:p>
          <a:p>
            <a:pPr marL="0" indent="0">
              <a:buNone/>
            </a:pPr>
            <a:endParaRPr lang="nl-NL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</a:rPr>
              <a:t>Nu ‘Aan de slag!’, dan plenair nabespreken, pauze en daarna uitleg aan iedereen over pijler 4: Waarderen</a:t>
            </a:r>
          </a:p>
          <a:p>
            <a:pPr marL="0" indent="0">
              <a:buNone/>
            </a:pPr>
            <a:endParaRPr lang="nl-NL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1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Pijler 4: Waarderen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</a:rPr>
              <a:t>Kern:</a:t>
            </a:r>
            <a:endParaRPr lang="nl-NL" sz="11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Beargumenteerd in lijn met analyse en interpretatie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De waardering is subjectief en dus discutabel, maar door argumentatie is de waardering overtuigend en geloofwaardig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Context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Gericht op het positieve in de foto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4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nl-NL" sz="4400" dirty="0">
              <a:solidFill>
                <a:schemeClr val="bg1"/>
              </a:solidFill>
            </a:endParaRPr>
          </a:p>
          <a:p>
            <a:endParaRPr lang="nl-NL" sz="1100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967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Waarom ‘Waarderen’?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6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l-NL" sz="4400" dirty="0">
                <a:solidFill>
                  <a:schemeClr val="bg1"/>
                </a:solidFill>
              </a:rPr>
              <a:t>Stimulerend en gericht op verdere ontwikkeling van de fotograaf</a:t>
            </a:r>
          </a:p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</a:rPr>
              <a:t>Dus:</a:t>
            </a:r>
          </a:p>
          <a:p>
            <a:r>
              <a:rPr lang="nl-NL" sz="4400" dirty="0">
                <a:solidFill>
                  <a:schemeClr val="bg1"/>
                </a:solidFill>
              </a:rPr>
              <a:t>Positieve elementen waarderen, maar slechte elementen niet negeren</a:t>
            </a:r>
          </a:p>
          <a:p>
            <a:endParaRPr lang="nl-NL" sz="1100" dirty="0">
              <a:solidFill>
                <a:schemeClr val="bg1"/>
              </a:solidFill>
            </a:endParaRPr>
          </a:p>
          <a:p>
            <a:r>
              <a:rPr lang="nl-NL" sz="4400" dirty="0">
                <a:solidFill>
                  <a:schemeClr val="bg1"/>
                </a:solidFill>
              </a:rPr>
              <a:t>Nu ‘Aan de slag!’ en daarna plenair deze pijler nabespreken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376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DA149-46A6-DCCD-93FF-63F12371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>
                <a:solidFill>
                  <a:schemeClr val="bg1"/>
                </a:solidFill>
              </a:rPr>
              <a:t>TopTip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379C6C-062B-56F3-53A8-6CCAA23D6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>
                <a:solidFill>
                  <a:schemeClr val="bg1"/>
                </a:solidFill>
              </a:rPr>
              <a:t>Doel: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>
                <a:solidFill>
                  <a:schemeClr val="bg1"/>
                </a:solidFill>
              </a:rPr>
              <a:t>Leren feedback te geven waar de fotograaf mee verder kan</a:t>
            </a:r>
          </a:p>
          <a:p>
            <a:pPr marL="0" indent="0">
              <a:buNone/>
            </a:pPr>
            <a:endParaRPr lang="nl-NL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200" dirty="0">
                <a:solidFill>
                  <a:schemeClr val="bg1"/>
                </a:solidFill>
              </a:rPr>
              <a:t>Werkvorm: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>
                <a:solidFill>
                  <a:schemeClr val="bg1"/>
                </a:solidFill>
              </a:rPr>
              <a:t>Binnen- en buitenkring</a:t>
            </a:r>
          </a:p>
          <a:p>
            <a:pPr marL="0" indent="0">
              <a:buNone/>
            </a:pPr>
            <a:endParaRPr lang="nl-NL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200" dirty="0">
                <a:solidFill>
                  <a:schemeClr val="bg1"/>
                </a:solidFill>
              </a:rPr>
              <a:t>Hoe gaat het: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>
                <a:solidFill>
                  <a:schemeClr val="bg1"/>
                </a:solidFill>
              </a:rPr>
              <a:t>Stoelen staan in een kring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>
                <a:solidFill>
                  <a:schemeClr val="bg1"/>
                </a:solidFill>
              </a:rPr>
              <a:t>Neem plaats met een foto in de hand</a:t>
            </a:r>
          </a:p>
          <a:p>
            <a:pPr marL="0" indent="0">
              <a:buNone/>
            </a:pPr>
            <a:r>
              <a:rPr lang="nl-NL" sz="3200" dirty="0">
                <a:solidFill>
                  <a:schemeClr val="bg1"/>
                </a:solidFill>
              </a:rPr>
              <a:t>[ De werkvorm en bedoeling wordt ter plekke verder uitgelegd] </a:t>
            </a:r>
          </a:p>
        </p:txBody>
      </p:sp>
    </p:spTree>
    <p:extLst>
      <p:ext uri="{BB962C8B-B14F-4D97-AF65-F5344CB8AC3E}">
        <p14:creationId xmlns:p14="http://schemas.microsoft.com/office/powerpoint/2010/main" val="620642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DA149-46A6-DCCD-93FF-63F12371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Terugblik en afronding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379C6C-062B-56F3-53A8-6CCAA23D6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nl-NL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hebben jullie de avond ervaren?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nl-NL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sprak je aan?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nl-NL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 je suggesties voor de volgende avond?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nl-NL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Dank voor al jullie inbreng!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08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F152F-030B-1638-4D50-F29021047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318327-1599-7287-F910-48CF0C5C5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nl-NL" sz="4400" dirty="0">
                <a:solidFill>
                  <a:schemeClr val="bg1"/>
                </a:solidFill>
              </a:rPr>
              <a:t>Welkom, agenda en bedoeling</a:t>
            </a:r>
          </a:p>
          <a:p>
            <a:pPr marL="514350" indent="-514350">
              <a:buAutoNum type="arabicPeriod"/>
            </a:pPr>
            <a:endParaRPr lang="nl-NL" sz="14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nl-NL" sz="4400" dirty="0">
                <a:solidFill>
                  <a:schemeClr val="bg1"/>
                </a:solidFill>
              </a:rPr>
              <a:t>Oefening: foto’s bespreken m.b.v.  4 pijlers (pijler 1 t/m 3)</a:t>
            </a:r>
          </a:p>
          <a:p>
            <a:pPr marL="514350" indent="-514350">
              <a:buAutoNum type="arabicPeriod"/>
            </a:pPr>
            <a:endParaRPr lang="nl-NL" sz="1400" u="sng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nl-NL" sz="4400" dirty="0">
                <a:solidFill>
                  <a:schemeClr val="bg1"/>
                </a:solidFill>
              </a:rPr>
              <a:t>Pauze</a:t>
            </a:r>
          </a:p>
          <a:p>
            <a:pPr marL="514350" indent="-514350">
              <a:buAutoNum type="arabicPeriod"/>
            </a:pPr>
            <a:endParaRPr lang="nl-NL" sz="15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nl-NL" sz="4400" dirty="0">
                <a:solidFill>
                  <a:schemeClr val="bg1"/>
                </a:solidFill>
              </a:rPr>
              <a:t>Vervolg oefening (pijler 4)</a:t>
            </a:r>
          </a:p>
          <a:p>
            <a:pPr marL="514350" indent="-514350">
              <a:buAutoNum type="arabicPeriod"/>
            </a:pPr>
            <a:endParaRPr lang="nl-NL" sz="15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nl-NL" sz="4400" i="1" dirty="0">
                <a:solidFill>
                  <a:schemeClr val="bg1"/>
                </a:solidFill>
              </a:rPr>
              <a:t>Mits tijd</a:t>
            </a:r>
            <a:r>
              <a:rPr lang="nl-NL" sz="4400" dirty="0">
                <a:solidFill>
                  <a:schemeClr val="bg1"/>
                </a:solidFill>
              </a:rPr>
              <a:t>: </a:t>
            </a:r>
            <a:r>
              <a:rPr lang="nl-NL" sz="4400" dirty="0" err="1">
                <a:solidFill>
                  <a:schemeClr val="bg1"/>
                </a:solidFill>
              </a:rPr>
              <a:t>TopTip</a:t>
            </a:r>
            <a:r>
              <a:rPr lang="nl-NL" sz="4400" dirty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AutoNum type="arabicPeriod"/>
            </a:pPr>
            <a:endParaRPr lang="nl-NL" sz="17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nl-NL" sz="4400" dirty="0">
                <a:solidFill>
                  <a:schemeClr val="bg1"/>
                </a:solidFill>
              </a:rPr>
              <a:t>Terugblik op de avond en afronding</a:t>
            </a:r>
          </a:p>
        </p:txBody>
      </p:sp>
    </p:spTree>
    <p:extLst>
      <p:ext uri="{BB962C8B-B14F-4D97-AF65-F5344CB8AC3E}">
        <p14:creationId xmlns:p14="http://schemas.microsoft.com/office/powerpoint/2010/main" val="256692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Foto’s bespreken: de basis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</a:rPr>
              <a:t>Pijler 1:	Beschrijven </a:t>
            </a:r>
          </a:p>
          <a:p>
            <a:pPr marL="0" indent="0" algn="l">
              <a:buNone/>
            </a:pPr>
            <a:endParaRPr lang="nl-NL" sz="1000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</a:rPr>
              <a:t>Pijler 2:	Analyseren</a:t>
            </a:r>
          </a:p>
          <a:p>
            <a:pPr marL="0" indent="0" algn="l">
              <a:buNone/>
            </a:pPr>
            <a:endParaRPr lang="nl-NL" sz="1000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</a:rPr>
              <a:t>Pijler 3:	Interpreteren</a:t>
            </a:r>
          </a:p>
          <a:p>
            <a:pPr marL="0" indent="0" algn="l">
              <a:buNone/>
            </a:pPr>
            <a:endParaRPr lang="nl-NL" sz="1000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</a:rPr>
              <a:t>Pijler 4:	Waarderen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272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Pijler 1: Beschrijven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Kern:</a:t>
            </a:r>
          </a:p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Wat heeft de fotograaf gezien?</a:t>
            </a:r>
          </a:p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Welke situatie is er vastgelegd?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Objectief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Woorden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Feitelijk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Afbeelding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726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Waarom ‘Beschrijven’?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404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Ziet iedereen hetzelfde in de foto?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Voorkomt selectief kijken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Mogelijkheid voor interpretatie en waardering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29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4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3FC9715-B3D4-FCBA-4657-049E17B9B6BC}"/>
              </a:ext>
            </a:extLst>
          </p:cNvPr>
          <p:cNvSpPr txBox="1"/>
          <p:nvPr/>
        </p:nvSpPr>
        <p:spPr>
          <a:xfrm>
            <a:off x="838200" y="1680913"/>
            <a:ext cx="1051559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Maak groepjes van 3 mensen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NL" sz="10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Bespreek 3 (of 2 of 1) foto (’s) volgens pijler 1: beschrijven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NL" sz="10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Houd de bespreektijd per foto in de gaten en zorg dat iedereen aan bod komt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NL" sz="3600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Hierna plenaire nabespreking en uitleg aan iedereen over pijler 2: Analyseren</a:t>
            </a:r>
          </a:p>
        </p:txBody>
      </p:sp>
    </p:spTree>
    <p:extLst>
      <p:ext uri="{BB962C8B-B14F-4D97-AF65-F5344CB8AC3E}">
        <p14:creationId xmlns:p14="http://schemas.microsoft.com/office/powerpoint/2010/main" val="240759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Pijler 2: Analyseren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3900" dirty="0">
                <a:solidFill>
                  <a:schemeClr val="bg1"/>
                </a:solidFill>
              </a:rPr>
              <a:t>Kern: </a:t>
            </a:r>
          </a:p>
          <a:p>
            <a:pPr marL="0" indent="0">
              <a:buNone/>
            </a:pPr>
            <a:r>
              <a:rPr lang="nl-NL" sz="3900" dirty="0">
                <a:solidFill>
                  <a:schemeClr val="bg1"/>
                </a:solidFill>
              </a:rPr>
              <a:t>Hoe heeft de fotograaf het beeld vormgegeven?</a:t>
            </a:r>
          </a:p>
          <a:p>
            <a:pPr marL="0" indent="0">
              <a:buNone/>
            </a:pPr>
            <a:r>
              <a:rPr lang="nl-NL" sz="3900" dirty="0">
                <a:solidFill>
                  <a:schemeClr val="bg1"/>
                </a:solidFill>
              </a:rPr>
              <a:t>Welke keuzes zijn gemaakt?</a:t>
            </a:r>
          </a:p>
          <a:p>
            <a:pPr marL="0" indent="0">
              <a:buNone/>
            </a:pPr>
            <a:endParaRPr lang="nl-NL" sz="13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900" dirty="0">
                <a:solidFill>
                  <a:schemeClr val="bg1"/>
                </a:solidFill>
              </a:rPr>
              <a:t>Denk bv. Aan de volgende beeldelementen: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900" dirty="0">
                <a:solidFill>
                  <a:schemeClr val="bg1"/>
                </a:solidFill>
              </a:rPr>
              <a:t>Compositie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900" dirty="0">
                <a:solidFill>
                  <a:schemeClr val="bg1"/>
                </a:solidFill>
              </a:rPr>
              <a:t>Verdeling licht en donker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900" dirty="0">
                <a:solidFill>
                  <a:schemeClr val="bg1"/>
                </a:solidFill>
              </a:rPr>
              <a:t>Kleurgebruik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900" dirty="0">
                <a:solidFill>
                  <a:schemeClr val="bg1"/>
                </a:solidFill>
              </a:rPr>
              <a:t>Techniek en manipulatie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579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Waarom ‘Analyseren’?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Je komt er achter welke beeldelementen bepalend zijn voor de foto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Door goed te analyseren is de volgende stap (de interpretatie of duiding) makkelijk te zetten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1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4400" dirty="0">
                <a:solidFill>
                  <a:schemeClr val="bg1"/>
                </a:solidFill>
              </a:rPr>
              <a:t>Nu ‘Aan de slag!’; daarna plenaire nabespreking en uitleg aan iedereen over pijler 3: Interpreteren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1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62849-8EB2-CE9D-6CCE-86F38E21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Pijler 3: Interpreteren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0835C-54BD-B411-01D8-2E601348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69" y="1253331"/>
            <a:ext cx="11209420" cy="5239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Kern:</a:t>
            </a:r>
          </a:p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Is persoonlijk/subjectief</a:t>
            </a:r>
          </a:p>
          <a:p>
            <a:pPr marL="0" indent="0">
              <a:buNone/>
            </a:pPr>
            <a:r>
              <a:rPr lang="nl-NL" sz="3600" dirty="0">
                <a:solidFill>
                  <a:schemeClr val="bg1"/>
                </a:solidFill>
              </a:rPr>
              <a:t>Ervaringen en (culturele) achtergrond spelen een grote rol</a:t>
            </a:r>
          </a:p>
          <a:p>
            <a:pPr marL="0" indent="0">
              <a:buNone/>
            </a:pPr>
            <a:endParaRPr lang="nl-NL" sz="11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Waar gaat de foto over; wat is er afgebeeld (genre, thema)?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Wat wil de fotograaf overbrengen (boodschap, bedoeling)?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Wat is de reactie van de kijker op de foto?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600" dirty="0">
                <a:solidFill>
                  <a:schemeClr val="bg1"/>
                </a:solidFill>
              </a:rPr>
              <a:t>Wat geeft de foto betekenis; waar wordt je door geraakt?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2810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</TotalTime>
  <Words>554</Words>
  <Application>Microsoft Office PowerPoint</Application>
  <PresentationFormat>Breedbeeld</PresentationFormat>
  <Paragraphs>135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Kantoorthema</vt:lpstr>
      <vt:lpstr>PowerPoint-presentatie</vt:lpstr>
      <vt:lpstr>Programma</vt:lpstr>
      <vt:lpstr>Foto’s bespreken: de basis</vt:lpstr>
      <vt:lpstr>Pijler 1: Beschrijven</vt:lpstr>
      <vt:lpstr>Waarom ‘Beschrijven’?</vt:lpstr>
      <vt:lpstr>Aan de slag!</vt:lpstr>
      <vt:lpstr>Pijler 2: Analyseren</vt:lpstr>
      <vt:lpstr>Waarom ‘Analyseren’?</vt:lpstr>
      <vt:lpstr>Pijler 3: Interpreteren</vt:lpstr>
      <vt:lpstr>Waarom ‘Interpreteren’?</vt:lpstr>
      <vt:lpstr>Pijler 4: Waarderen</vt:lpstr>
      <vt:lpstr>Waarom ‘Waarderen’?</vt:lpstr>
      <vt:lpstr>TopTip</vt:lpstr>
      <vt:lpstr>Terugblik en afronding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Inez Kollaard</dc:creator>
  <cp:lastModifiedBy>Inez Kollaard</cp:lastModifiedBy>
  <cp:revision>99</cp:revision>
  <dcterms:created xsi:type="dcterms:W3CDTF">2021-01-16T16:18:06Z</dcterms:created>
  <dcterms:modified xsi:type="dcterms:W3CDTF">2023-01-17T14:00:59Z</dcterms:modified>
</cp:coreProperties>
</file>